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8" r:id="rId9"/>
    <p:sldId id="264" r:id="rId10"/>
    <p:sldId id="269" r:id="rId11"/>
    <p:sldId id="270" r:id="rId12"/>
    <p:sldId id="278" r:id="rId13"/>
    <p:sldId id="279" r:id="rId14"/>
    <p:sldId id="280" r:id="rId15"/>
    <p:sldId id="281" r:id="rId16"/>
    <p:sldId id="265" r:id="rId17"/>
    <p:sldId id="277" r:id="rId18"/>
    <p:sldId id="271" r:id="rId19"/>
    <p:sldId id="272" r:id="rId20"/>
    <p:sldId id="266" r:id="rId21"/>
    <p:sldId id="267" r:id="rId2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B573FC3-DDA1-4CC3-B766-941AA22AD4A6}" type="datetimeFigureOut">
              <a:rPr lang="pt-BR" smtClean="0"/>
              <a:pPr/>
              <a:t>18/08/2014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F3566C7-CCB6-40BD-87CE-9B047430112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3FC3-DDA1-4CC3-B766-941AA22AD4A6}" type="datetimeFigureOut">
              <a:rPr lang="pt-BR" smtClean="0"/>
              <a:pPr/>
              <a:t>18/08/2014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66C7-CCB6-40BD-87CE-9B047430112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3FC3-DDA1-4CC3-B766-941AA22AD4A6}" type="datetimeFigureOut">
              <a:rPr lang="pt-BR" smtClean="0"/>
              <a:pPr/>
              <a:t>18/08/2014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66C7-CCB6-40BD-87CE-9B047430112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B573FC3-DDA1-4CC3-B766-941AA22AD4A6}" type="datetimeFigureOut">
              <a:rPr lang="pt-BR" smtClean="0"/>
              <a:pPr/>
              <a:t>18/08/2014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F3566C7-CCB6-40BD-87CE-9B047430112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B573FC3-DDA1-4CC3-B766-941AA22AD4A6}" type="datetimeFigureOut">
              <a:rPr lang="pt-BR" smtClean="0"/>
              <a:pPr/>
              <a:t>18/08/2014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F3566C7-CCB6-40BD-87CE-9B047430112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3FC3-DDA1-4CC3-B766-941AA22AD4A6}" type="datetimeFigureOut">
              <a:rPr lang="pt-BR" smtClean="0"/>
              <a:pPr/>
              <a:t>18/08/2014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66C7-CCB6-40BD-87CE-9B047430112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3FC3-DDA1-4CC3-B766-941AA22AD4A6}" type="datetimeFigureOut">
              <a:rPr lang="pt-BR" smtClean="0"/>
              <a:pPr/>
              <a:t>18/08/2014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66C7-CCB6-40BD-87CE-9B047430112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B573FC3-DDA1-4CC3-B766-941AA22AD4A6}" type="datetimeFigureOut">
              <a:rPr lang="pt-BR" smtClean="0"/>
              <a:pPr/>
              <a:t>18/08/2014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3566C7-CCB6-40BD-87CE-9B047430112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3FC3-DDA1-4CC3-B766-941AA22AD4A6}" type="datetimeFigureOut">
              <a:rPr lang="pt-BR" smtClean="0"/>
              <a:pPr/>
              <a:t>18/08/2014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66C7-CCB6-40BD-87CE-9B047430112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B573FC3-DDA1-4CC3-B766-941AA22AD4A6}" type="datetimeFigureOut">
              <a:rPr lang="pt-BR" smtClean="0"/>
              <a:pPr/>
              <a:t>18/08/2014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F3566C7-CCB6-40BD-87CE-9B047430112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B573FC3-DDA1-4CC3-B766-941AA22AD4A6}" type="datetimeFigureOut">
              <a:rPr lang="pt-BR" smtClean="0"/>
              <a:pPr/>
              <a:t>18/08/2014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3566C7-CCB6-40BD-87CE-9B047430112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B573FC3-DDA1-4CC3-B766-941AA22AD4A6}" type="datetimeFigureOut">
              <a:rPr lang="pt-BR" smtClean="0"/>
              <a:pPr/>
              <a:t>18/08/2014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F3566C7-CCB6-40BD-87CE-9B047430112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GINÁSTICA GERAL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4400" smtClean="0"/>
              <a:t>CONCEITOS</a:t>
            </a:r>
            <a:endParaRPr lang="pt-BR" sz="4400" dirty="0" smtClean="0"/>
          </a:p>
        </p:txBody>
      </p:sp>
    </p:spTree>
    <p:extLst>
      <p:ext uri="{BB962C8B-B14F-4D97-AF65-F5344CB8AC3E}">
        <p14:creationId xmlns:p14="http://schemas.microsoft.com/office/powerpoint/2010/main" xmlns="" val="63727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Campos de </a:t>
            </a:r>
            <a:r>
              <a:rPr lang="pt-BR" dirty="0" smtClean="0"/>
              <a:t>Atuação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83568" y="1772816"/>
            <a:ext cx="7848872" cy="42469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/>
              <a:t>3-</a:t>
            </a:r>
            <a:r>
              <a:rPr lang="pt-BR" dirty="0"/>
              <a:t> </a:t>
            </a:r>
            <a:r>
              <a:rPr lang="pt-BR" b="1" dirty="0"/>
              <a:t>Ginásticas Fisioterápicas: </a:t>
            </a:r>
            <a:r>
              <a:rPr lang="pt-BR" dirty="0"/>
              <a:t>responsáveis pela utilização do exercício físico na prevenção ou tratamento de doenças.</a:t>
            </a:r>
          </a:p>
          <a:p>
            <a:pPr marL="0" indent="0" algn="just">
              <a:buNone/>
            </a:pPr>
            <a:r>
              <a:rPr lang="pt-BR" b="1" dirty="0" smtClean="0"/>
              <a:t>4- Ginásticas de Conscientização Corporal: </a:t>
            </a:r>
            <a:r>
              <a:rPr lang="pt-BR" dirty="0" smtClean="0"/>
              <a:t>reúnem as novas propostas de abordagem do corpo, também conhecidas por Técnicas alternativas ou Ginásticas suaves (Souza,1992).</a:t>
            </a:r>
          </a:p>
          <a:p>
            <a:pPr marL="0" indent="0" algn="just">
              <a:buNone/>
            </a:pPr>
            <a:r>
              <a:rPr lang="pt-BR" b="1" dirty="0" smtClean="0"/>
              <a:t>5-</a:t>
            </a:r>
            <a:r>
              <a:rPr lang="pt-BR" dirty="0" smtClean="0"/>
              <a:t> </a:t>
            </a:r>
            <a:r>
              <a:rPr lang="pt-BR" b="1" dirty="0" smtClean="0"/>
              <a:t>Ginásticas de Demonstração:</a:t>
            </a:r>
            <a:r>
              <a:rPr lang="pt-BR" dirty="0" smtClean="0"/>
              <a:t> é representante deste grupo a Ginástica Geral.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367077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Campos de Atuação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914400" y="1916832"/>
            <a:ext cx="7546032" cy="4102968"/>
          </a:xfrm>
        </p:spPr>
        <p:txBody>
          <a:bodyPr/>
          <a:lstStyle/>
          <a:p>
            <a:r>
              <a:rPr lang="pt-BR" dirty="0" smtClean="0"/>
              <a:t>Esse quadro serve para classificar melhor, mas elas se misturam muito por exemplo:</a:t>
            </a:r>
          </a:p>
          <a:p>
            <a:endParaRPr lang="pt-BR" dirty="0" smtClean="0"/>
          </a:p>
          <a:p>
            <a:pPr>
              <a:buFont typeface="Wingdings" pitchFamily="2" charset="2"/>
              <a:buChar char="ü"/>
            </a:pPr>
            <a:r>
              <a:rPr lang="pt-BR" dirty="0" smtClean="0"/>
              <a:t>A GA é alta consciência corporal e de competição</a:t>
            </a:r>
          </a:p>
          <a:p>
            <a:pPr>
              <a:buFont typeface="Wingdings" pitchFamily="2" charset="2"/>
              <a:buChar char="ü"/>
            </a:pPr>
            <a:endParaRPr lang="pt-BR" dirty="0" smtClean="0"/>
          </a:p>
          <a:p>
            <a:pPr>
              <a:buFont typeface="Wingdings" pitchFamily="2" charset="2"/>
              <a:buChar char="ü"/>
            </a:pPr>
            <a:r>
              <a:rPr lang="pt-BR" dirty="0" err="1" smtClean="0"/>
              <a:t>Pilates</a:t>
            </a:r>
            <a:r>
              <a:rPr lang="pt-BR" dirty="0" smtClean="0"/>
              <a:t>: consciência corporal ou condicionamento físico?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3892853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CONTEÚDO DA GINÁSTICA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Todo movimento ginástico, assim como movimentos característicos dos esportes, evoluíram dos movimentos naturais do ser humano, ou habilidades específicas do ser humano que , segundo Pérez Galhardo (1993:30), “</a:t>
            </a:r>
            <a:r>
              <a:rPr lang="pt-BR" b="1" i="1" dirty="0" smtClean="0"/>
              <a:t>são aquelas que se caracterizam por estar presentes em todos os seres humanos, independentes do lugar geográfico e nível sócio cultural e que servem de base para aquisição de habilidades culturalmente determinadas...”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CONTEÚDO DA GINÁSTICA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Estes movimentos naturais ou habilidades específicas do ser humano, quando analisados ou transformados, passa a ser considerado como movimentos construídos (exercícios) ou habilidades culturalmente determinadas.</a:t>
            </a:r>
          </a:p>
          <a:p>
            <a:r>
              <a:rPr lang="pt-BR" dirty="0" smtClean="0"/>
              <a:t>Economia de energia</a:t>
            </a:r>
          </a:p>
          <a:p>
            <a:r>
              <a:rPr lang="pt-BR" dirty="0" smtClean="0"/>
              <a:t>Melhoria do resultado</a:t>
            </a:r>
          </a:p>
          <a:p>
            <a:r>
              <a:rPr lang="pt-BR" dirty="0" smtClean="0"/>
              <a:t>Prevenção de lesões</a:t>
            </a:r>
          </a:p>
          <a:p>
            <a:r>
              <a:rPr lang="pt-BR" dirty="0" smtClean="0"/>
              <a:t>Beleza do movimento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Elementos Constitutivos da ginástica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Elementos corporais: passos, corridas, saltos, saltitos, giros, equilíbrios, ondas, poses, marcações, balanceamentos, </a:t>
            </a:r>
            <a:r>
              <a:rPr lang="pt-BR" dirty="0" err="1" smtClean="0"/>
              <a:t>circundunções</a:t>
            </a:r>
            <a:r>
              <a:rPr lang="pt-BR" dirty="0" smtClean="0"/>
              <a:t>.</a:t>
            </a:r>
          </a:p>
          <a:p>
            <a:pPr algn="just"/>
            <a:r>
              <a:rPr lang="pt-BR" dirty="0" smtClean="0"/>
              <a:t>Exercícios de condicionamento físico: para desenvolvimento da força, resistência, flexibilidade, etc. (exercícios localizados)</a:t>
            </a:r>
          </a:p>
          <a:p>
            <a:pPr algn="just"/>
            <a:r>
              <a:rPr lang="pt-BR" dirty="0" smtClean="0"/>
              <a:t>Exercícios acrobáticos: rotações (solo, aparelhos), reversões, suspensões em aparelhos, pré- acrobáticos</a:t>
            </a:r>
          </a:p>
          <a:p>
            <a:endParaRPr lang="pt-BR" dirty="0" smtClean="0"/>
          </a:p>
          <a:p>
            <a:pPr>
              <a:buNone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Elementos Constitutivos da ginástica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Manejo de aparelhos:</a:t>
            </a:r>
          </a:p>
          <a:p>
            <a:endParaRPr lang="pt-BR" dirty="0" smtClean="0"/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Tradicionais : bola, arco, fita, bastão, corda,etc.</a:t>
            </a:r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Adaptados : panos, pneus, caixas, etc.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Estrutura da Ginástica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914400" y="1772816"/>
            <a:ext cx="7772400" cy="4246984"/>
          </a:xfrm>
        </p:spPr>
        <p:txBody>
          <a:bodyPr>
            <a:normAutofit/>
          </a:bodyPr>
          <a:lstStyle/>
          <a:p>
            <a:r>
              <a:rPr lang="pt-BR" dirty="0" smtClean="0"/>
              <a:t>A FIG é atualmente composta por 7 comitês, sendo eles 6 competitivos e um com caráter demonstrativo.</a:t>
            </a:r>
          </a:p>
          <a:p>
            <a:r>
              <a:rPr lang="pt-BR" dirty="0" smtClean="0"/>
              <a:t>A convivência de modalidades competitivas e demonstrativas numa mesma federação é característica da FIG “Nós somos a primeira federação internacional que se dedica tanto ao esporte competitivo como ao esporte recreativo...” (Yuri </a:t>
            </a:r>
            <a:r>
              <a:rPr lang="pt-BR" dirty="0" err="1" smtClean="0"/>
              <a:t>Titov</a:t>
            </a:r>
            <a:r>
              <a:rPr lang="pt-BR" dirty="0" smtClean="0"/>
              <a:t>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25765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Estrutura da Ginástica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Jogos Olímpicos:</a:t>
            </a:r>
          </a:p>
          <a:p>
            <a:r>
              <a:rPr lang="pt-BR" dirty="0" smtClean="0"/>
              <a:t>GA masculina desde 1908 em Londres</a:t>
            </a:r>
          </a:p>
          <a:p>
            <a:r>
              <a:rPr lang="pt-BR" dirty="0" smtClean="0"/>
              <a:t>GA feminina desde 1928 em Amsterdam</a:t>
            </a:r>
          </a:p>
          <a:p>
            <a:r>
              <a:rPr lang="pt-BR" dirty="0" smtClean="0"/>
              <a:t>GR desde 1984 em </a:t>
            </a:r>
            <a:r>
              <a:rPr lang="pt-BR" dirty="0" err="1" smtClean="0"/>
              <a:t>Los</a:t>
            </a:r>
            <a:r>
              <a:rPr lang="pt-BR" dirty="0" smtClean="0"/>
              <a:t> Angeles</a:t>
            </a:r>
          </a:p>
          <a:p>
            <a:r>
              <a:rPr lang="pt-BR" dirty="0" smtClean="0"/>
              <a:t>Trampolim Acrobático desde 2000 em Sydney</a:t>
            </a:r>
          </a:p>
          <a:p>
            <a:r>
              <a:rPr lang="pt-BR" dirty="0" smtClean="0"/>
              <a:t>A GG tem sempre abrilhantado as Cerimônias de Abertura dos Jogos com criatividade, plasticidade e expressão corporal com grande número de ginastas.</a:t>
            </a:r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Estrutura da Ginástica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Ginástica Acrobática: exige muita força, em geral associada a flexibilidade. Engloba muitos movimentos de solo da Ginástica Artística em suas séries. </a:t>
            </a:r>
            <a:endParaRPr lang="pt-BR" dirty="0"/>
          </a:p>
          <a:p>
            <a:pPr algn="just"/>
            <a:r>
              <a:rPr lang="pt-BR" dirty="0" smtClean="0"/>
              <a:t>Ginástica Aeróbica: caracteriza-se por ser uma atividade alegre, com movimentos e expressões corporais diversificados.</a:t>
            </a:r>
          </a:p>
          <a:p>
            <a:pPr algn="just"/>
            <a:r>
              <a:rPr lang="pt-BR" dirty="0" smtClean="0"/>
              <a:t>Ginástica de Trampolim: Trampolim (cama elástica/ trampolim </a:t>
            </a:r>
            <a:r>
              <a:rPr lang="pt-BR" smtClean="0"/>
              <a:t>acrobático).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4746753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Estrutura da Ginástica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Ginástica Rítmica: envolve movimentos de corpo e dança de variados tipos combinados com a pequena manipulação de pequenos equipamentos (arco, bola, fita, corda e maça para o feminino e 2 arcos pequenos, maça, corda e bastão para o masculino).</a:t>
            </a:r>
          </a:p>
          <a:p>
            <a:pPr algn="just"/>
            <a:r>
              <a:rPr lang="pt-BR" dirty="0" smtClean="0"/>
              <a:t>Ginástica Artística: um dos mais populares, caracterizado pela prática sistemática de um conjunto de exercícios físicos em aparelhos (salto, paralelas assimétricas, trave e solo no feminino e solo, cavalo com alças, argolas, salto, paralelas simétricas e barra fixa no masculino).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364242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1560" y="1844824"/>
            <a:ext cx="7560840" cy="4174976"/>
          </a:xfrm>
        </p:spPr>
        <p:txBody>
          <a:bodyPr/>
          <a:lstStyle/>
          <a:p>
            <a:pPr algn="just"/>
            <a:r>
              <a:rPr lang="pt-BR" dirty="0" smtClean="0"/>
              <a:t>Ginástica vem do grego </a:t>
            </a:r>
            <a:r>
              <a:rPr lang="pt-BR" dirty="0" err="1" smtClean="0"/>
              <a:t>Gymnastiké</a:t>
            </a:r>
            <a:r>
              <a:rPr lang="pt-BR" dirty="0" smtClean="0"/>
              <a:t> que significa a “Arte ou ato de exercitar o corpo para fortificá-lo e dar-lhe agilidade. O conjunto de exercícios corporais sistematizados, para este fim, realizados no solo ou com auxílio de aparelhos e aplicados com objetivos educativos, competitivos, terapêuticos, etc.”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25902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 da GG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914400" y="2060848"/>
            <a:ext cx="7772400" cy="3958952"/>
          </a:xfrm>
        </p:spPr>
        <p:txBody>
          <a:bodyPr/>
          <a:lstStyle/>
          <a:p>
            <a:r>
              <a:rPr lang="pt-BR" dirty="0" smtClean="0"/>
              <a:t>Inclusiva</a:t>
            </a:r>
          </a:p>
          <a:p>
            <a:r>
              <a:rPr lang="pt-BR" dirty="0" smtClean="0"/>
              <a:t>Não competitiva</a:t>
            </a:r>
          </a:p>
          <a:p>
            <a:r>
              <a:rPr lang="pt-BR" dirty="0" smtClean="0"/>
              <a:t>Participativa</a:t>
            </a:r>
          </a:p>
          <a:p>
            <a:r>
              <a:rPr lang="pt-BR" dirty="0" smtClean="0"/>
              <a:t>Flexível (música, aparelhos e roupas)</a:t>
            </a:r>
          </a:p>
          <a:p>
            <a:r>
              <a:rPr lang="pt-BR" dirty="0" smtClean="0"/>
              <a:t>Em grupo</a:t>
            </a:r>
          </a:p>
          <a:p>
            <a:r>
              <a:rPr lang="pt-BR" dirty="0" smtClean="0"/>
              <a:t>De grande área (500 a 5.000 pessoas)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63362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Possibilidades de Intervenção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914400" y="1772816"/>
            <a:ext cx="7772400" cy="4246984"/>
          </a:xfrm>
        </p:spPr>
        <p:txBody>
          <a:bodyPr/>
          <a:lstStyle/>
          <a:p>
            <a:r>
              <a:rPr lang="pt-BR" dirty="0" smtClean="0"/>
              <a:t>Escolas</a:t>
            </a:r>
          </a:p>
          <a:p>
            <a:r>
              <a:rPr lang="pt-BR" dirty="0" smtClean="0"/>
              <a:t>Universidades</a:t>
            </a:r>
          </a:p>
          <a:p>
            <a:r>
              <a:rPr lang="pt-BR" dirty="0" smtClean="0"/>
              <a:t>Clubes</a:t>
            </a:r>
          </a:p>
          <a:p>
            <a:r>
              <a:rPr lang="pt-BR" dirty="0" smtClean="0"/>
              <a:t>Empresas</a:t>
            </a:r>
          </a:p>
          <a:p>
            <a:r>
              <a:rPr lang="pt-BR" dirty="0" smtClean="0"/>
              <a:t>Setor </a:t>
            </a:r>
            <a:r>
              <a:rPr lang="pt-BR" dirty="0" smtClean="0"/>
              <a:t>público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xmlns="" val="187079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QUE É GINÁSTICA GERAL?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914400" y="1844824"/>
            <a:ext cx="7772400" cy="4174976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Ao contrário das demais manifestações ginásticas competitivas, regradas e claramente delimitada por seus códigos, na GG a liberdade é uma característica marcante, que a permeia, em diferentes aspectos: no uso ou não de aparelhos, na faixa etária e no número de seus participantes, nas vestimentas utilizadas, no estilo musical, etc. Tamanha “liberdade” dificulta a sua definição e conceituação.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43484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QUE É GINÁSTICA GERAL?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914400" y="1628800"/>
            <a:ext cx="7772400" cy="4391000"/>
          </a:xfrm>
        </p:spPr>
        <p:txBody>
          <a:bodyPr>
            <a:normAutofit/>
          </a:bodyPr>
          <a:lstStyle/>
          <a:p>
            <a:endParaRPr lang="pt-BR" dirty="0" smtClean="0"/>
          </a:p>
          <a:p>
            <a:pPr algn="just"/>
            <a:r>
              <a:rPr lang="pt-BR" sz="3200" dirty="0" smtClean="0"/>
              <a:t>Alguns autores a classificam como </a:t>
            </a:r>
            <a:r>
              <a:rPr lang="pt-BR" sz="3200" b="1" dirty="0" smtClean="0"/>
              <a:t>atividade,</a:t>
            </a:r>
            <a:r>
              <a:rPr lang="pt-BR" sz="3200" dirty="0" smtClean="0"/>
              <a:t> outros como </a:t>
            </a:r>
            <a:r>
              <a:rPr lang="pt-BR" sz="3200" b="1" dirty="0" smtClean="0"/>
              <a:t>modalidade</a:t>
            </a:r>
            <a:r>
              <a:rPr lang="pt-BR" sz="3200" dirty="0" smtClean="0"/>
              <a:t>, outros como </a:t>
            </a:r>
            <a:r>
              <a:rPr lang="pt-BR" sz="3200" b="1" dirty="0" smtClean="0"/>
              <a:t>manifestação da cultura corporal</a:t>
            </a:r>
            <a:r>
              <a:rPr lang="pt-BR" sz="3200" dirty="0" smtClean="0"/>
              <a:t>, etc.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xmlns="" val="415380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QUE É GINÁSTICA GERAL?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9685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De acordo com as informações da Confederação Brasileira de Ginástica a “Ginástica Geral” é uma modalidade bastante abrangente que, fundamentada nas atividades ginásticas, valendo-se de diversos tipos de manifestações, tais como dança, expressões folclóricas e jogos, expressos através de atividades livres e criativas, objetiva promover o lazer saudável, proporcionando o bem estar físico, psíquico e social aos praticantes, favorecendo a performance coletiva, respeitando as individualidades, em busca da auto superação pessoal, sem qualquer tipo de limitação para a sua prática, seja quanto as possibilidades de execução, sexo ou idade, ou ainda quanto a utilização de elementos materiais, musicais e coreográficos, havendo a preocupação de apresentar neste contexto, aspectos da cultura nacional, sempre sem fins competitivos”. Site da CBG em 05/10/2003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55288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QUE É GINÁSTICA GERAL?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[...] Uma manifestação da cultura corporal, que reúne as diferentes interpretações da ginástica (natural, construída, artística, rítmica, aeróbica, etc.) integrando-as com outras formas de expressão corporal (dança, folclore, jogos, teatro, mímica, </a:t>
            </a:r>
            <a:r>
              <a:rPr lang="pt-BR" dirty="0" err="1" smtClean="0"/>
              <a:t>etc</a:t>
            </a:r>
            <a:r>
              <a:rPr lang="pt-BR" dirty="0" smtClean="0"/>
              <a:t>) de forma livre e criativa, de acordo com as características do grupo social e contribuindo para o aumento da interação social entre os participantes (</a:t>
            </a:r>
            <a:r>
              <a:rPr lang="pt-BR" dirty="0" err="1" smtClean="0"/>
              <a:t>Gallardo</a:t>
            </a:r>
            <a:r>
              <a:rPr lang="pt-BR" dirty="0" smtClean="0"/>
              <a:t> e Souza, 1994, p.292)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66738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Fundamentos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 GG possui sua identidade na diversidade, mas na diversidade de alguns aspectos preestabelecidos:</a:t>
            </a:r>
          </a:p>
          <a:p>
            <a:pPr>
              <a:buFont typeface="Wingdings" pitchFamily="2" charset="2"/>
              <a:buChar char="ü"/>
            </a:pPr>
            <a:r>
              <a:rPr lang="pt-BR" dirty="0" smtClean="0"/>
              <a:t>A base na ginástica</a:t>
            </a:r>
          </a:p>
          <a:p>
            <a:pPr>
              <a:buFont typeface="Wingdings" pitchFamily="2" charset="2"/>
              <a:buChar char="ü"/>
            </a:pPr>
            <a:r>
              <a:rPr lang="pt-BR" dirty="0" smtClean="0"/>
              <a:t>A composição coreográfica</a:t>
            </a:r>
          </a:p>
          <a:p>
            <a:pPr>
              <a:buFont typeface="Wingdings" pitchFamily="2" charset="2"/>
              <a:buChar char="ü"/>
            </a:pPr>
            <a:r>
              <a:rPr lang="pt-BR" dirty="0" smtClean="0"/>
              <a:t>O estímulo a criatividade</a:t>
            </a:r>
          </a:p>
          <a:p>
            <a:pPr>
              <a:buFont typeface="Wingdings" pitchFamily="2" charset="2"/>
              <a:buChar char="ü"/>
            </a:pPr>
            <a:r>
              <a:rPr lang="pt-BR" dirty="0" smtClean="0"/>
              <a:t>O número indefinido de participantes</a:t>
            </a:r>
          </a:p>
          <a:p>
            <a:pPr>
              <a:buFont typeface="Wingdings" pitchFamily="2" charset="2"/>
              <a:buChar char="ü"/>
            </a:pPr>
            <a:r>
              <a:rPr lang="pt-BR" dirty="0" smtClean="0"/>
              <a:t>A liberdade da vestimenta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1502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Fundamentos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pt-BR" dirty="0" smtClean="0"/>
              <a:t>O uso de materiais</a:t>
            </a:r>
          </a:p>
          <a:p>
            <a:pPr>
              <a:buFont typeface="Wingdings" pitchFamily="2" charset="2"/>
              <a:buChar char="ü"/>
            </a:pPr>
            <a:r>
              <a:rPr lang="pt-BR" dirty="0" smtClean="0"/>
              <a:t>A diversidade musical</a:t>
            </a:r>
          </a:p>
          <a:p>
            <a:pPr>
              <a:buFont typeface="Wingdings" pitchFamily="2" charset="2"/>
              <a:buChar char="ü"/>
            </a:pPr>
            <a:r>
              <a:rPr lang="pt-BR" dirty="0" smtClean="0"/>
              <a:t>A inserção de elementos da cultura</a:t>
            </a:r>
          </a:p>
          <a:p>
            <a:pPr>
              <a:buFont typeface="Wingdings" pitchFamily="2" charset="2"/>
              <a:buChar char="ü"/>
            </a:pPr>
            <a:r>
              <a:rPr lang="pt-BR" dirty="0" smtClean="0"/>
              <a:t>A não competitividade</a:t>
            </a:r>
          </a:p>
          <a:p>
            <a:pPr>
              <a:buFont typeface="Wingdings" pitchFamily="2" charset="2"/>
              <a:buChar char="ü"/>
            </a:pPr>
            <a:r>
              <a:rPr lang="pt-BR" dirty="0" smtClean="0"/>
              <a:t>Favorecimento da inclusão, da formação humana</a:t>
            </a:r>
          </a:p>
          <a:p>
            <a:pPr>
              <a:buFont typeface="Wingdings" pitchFamily="2" charset="2"/>
              <a:buChar char="ü"/>
            </a:pPr>
            <a:r>
              <a:rPr lang="pt-BR" dirty="0" smtClean="0"/>
              <a:t>O prazer pela prática.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264021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Campos de Atuação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914400" y="1772816"/>
            <a:ext cx="7772400" cy="42469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 smtClean="0"/>
              <a:t>1-</a:t>
            </a:r>
            <a:r>
              <a:rPr lang="pt-BR" dirty="0" smtClean="0"/>
              <a:t> </a:t>
            </a:r>
            <a:r>
              <a:rPr lang="pt-BR" b="1" dirty="0" smtClean="0"/>
              <a:t>Ginástica de Condicionamento Físico: </a:t>
            </a:r>
            <a:r>
              <a:rPr lang="pt-BR" dirty="0" smtClean="0"/>
              <a:t>englobam todas as modalidades que tem por objetivo a aquisição ou a manutenção da condição física do individuo (normal ou atleta). </a:t>
            </a:r>
            <a:r>
              <a:rPr lang="pt-BR" dirty="0" err="1" smtClean="0"/>
              <a:t>Step</a:t>
            </a:r>
            <a:r>
              <a:rPr lang="pt-BR" dirty="0" smtClean="0"/>
              <a:t>, Localizada, GAP, Abdominais, Musculação etc.</a:t>
            </a:r>
          </a:p>
          <a:p>
            <a:pPr marL="0" indent="0" algn="just">
              <a:buNone/>
            </a:pPr>
            <a:r>
              <a:rPr lang="pt-BR" b="1" dirty="0" smtClean="0"/>
              <a:t>2-</a:t>
            </a:r>
            <a:r>
              <a:rPr lang="pt-BR" dirty="0" smtClean="0"/>
              <a:t> </a:t>
            </a:r>
            <a:r>
              <a:rPr lang="pt-BR" b="1" dirty="0" smtClean="0"/>
              <a:t>Ginásticas de Competição: </a:t>
            </a:r>
            <a:r>
              <a:rPr lang="pt-BR" dirty="0" smtClean="0"/>
              <a:t>reúnem todas as modalidades competitivas.</a:t>
            </a:r>
          </a:p>
        </p:txBody>
      </p:sp>
    </p:spTree>
    <p:extLst>
      <p:ext uri="{BB962C8B-B14F-4D97-AF65-F5344CB8AC3E}">
        <p14:creationId xmlns:p14="http://schemas.microsoft.com/office/powerpoint/2010/main" xmlns="" val="9189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346</TotalTime>
  <Words>1130</Words>
  <Application>Microsoft Office PowerPoint</Application>
  <PresentationFormat>Apresentação na tela (4:3)</PresentationFormat>
  <Paragraphs>88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2" baseType="lpstr">
      <vt:lpstr>Balcão Envidraçado</vt:lpstr>
      <vt:lpstr>GINÁSTICA GERAL</vt:lpstr>
      <vt:lpstr>Conceito</vt:lpstr>
      <vt:lpstr>O QUE É GINÁSTICA GERAL?</vt:lpstr>
      <vt:lpstr>O QUE É GINÁSTICA GERAL?</vt:lpstr>
      <vt:lpstr>O QUE É GINÁSTICA GERAL?</vt:lpstr>
      <vt:lpstr>O QUE É GINÁSTICA GERAL?</vt:lpstr>
      <vt:lpstr>Fundamentos</vt:lpstr>
      <vt:lpstr>Fundamentos</vt:lpstr>
      <vt:lpstr>Campos de Atuação</vt:lpstr>
      <vt:lpstr>Campos de Atuação</vt:lpstr>
      <vt:lpstr>Campos de Atuação</vt:lpstr>
      <vt:lpstr>CONTEÚDO DA GINÁSTICA</vt:lpstr>
      <vt:lpstr>CONTEÚDO DA GINÁSTICA</vt:lpstr>
      <vt:lpstr>Elementos Constitutivos da ginástica</vt:lpstr>
      <vt:lpstr>Elementos Constitutivos da ginástica</vt:lpstr>
      <vt:lpstr>A Estrutura da Ginástica</vt:lpstr>
      <vt:lpstr>A Estrutura da Ginástica</vt:lpstr>
      <vt:lpstr>A Estrutura da Ginástica</vt:lpstr>
      <vt:lpstr>A Estrutura da Ginástica</vt:lpstr>
      <vt:lpstr>Características da GG</vt:lpstr>
      <vt:lpstr>Possibilidades de Intervenção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GINASTICA GERAL</dc:title>
  <dc:creator>Vitor de Araujo</dc:creator>
  <cp:lastModifiedBy>Lilian Vieira da Silva</cp:lastModifiedBy>
  <cp:revision>48</cp:revision>
  <dcterms:created xsi:type="dcterms:W3CDTF">2012-07-23T23:04:26Z</dcterms:created>
  <dcterms:modified xsi:type="dcterms:W3CDTF">2014-08-19T02:36:22Z</dcterms:modified>
</cp:coreProperties>
</file>